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327" r:id="rId3"/>
    <p:sldId id="322" r:id="rId4"/>
    <p:sldId id="323" r:id="rId5"/>
    <p:sldId id="324" r:id="rId6"/>
    <p:sldId id="325" r:id="rId7"/>
    <p:sldId id="314" r:id="rId8"/>
    <p:sldId id="326" r:id="rId9"/>
    <p:sldId id="32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BE4C"/>
    <a:srgbClr val="FF441F"/>
    <a:srgbClr val="006FB8"/>
    <a:srgbClr val="54824C"/>
    <a:srgbClr val="FFCC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telnikovas\Desktop\&#1053;&#1086;&#1074;&#1072;&#1103;%20&#1087;&#1072;&#1087;&#1082;&#1072;%20(2)\&#1089;&#1083;&#1072;&#1081;&#1076;%201\&#1082;&#1086;&#1083;&#1080;&#1095;&#1077;&#1089;&#1090;&#1074;&#1086;%20&#1075;&#1088;&#1072;&#1085;&#1080;&#1094;%20&#1074;%20&#1057;&#1060;&#105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270340081674404E-2"/>
          <c:y val="1.5628007018735495E-2"/>
          <c:w val="0.94348291924680217"/>
          <c:h val="0.980137301991606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270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006FB8"/>
              </a:solidFill>
              <a:ln w="12700"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В пользу заявителей</c:v>
                </c:pt>
                <c:pt idx="1">
                  <c:v>Об отклонении заявлений</c:v>
                </c:pt>
              </c:strCache>
            </c:strRef>
          </c:cat>
          <c:val>
            <c:numRef>
              <c:f>Лист1!$B$2:$B$3</c:f>
              <c:numCache>
                <c:formatCode>_-* #\ ##0\ _₽_-;\-* #\ ##0\ _₽_-;_-* "-"??\ _₽_-;_-@_-</c:formatCode>
                <c:ptCount val="2"/>
                <c:pt idx="0">
                  <c:v>92.6</c:v>
                </c:pt>
                <c:pt idx="1">
                  <c:v>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9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97.6</c:v>
                </c:pt>
                <c:pt idx="1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270340081674404E-2"/>
          <c:y val="1.5628007018735495E-2"/>
          <c:w val="0.94348291924680217"/>
          <c:h val="0.980137301991606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270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006FB8"/>
              </a:solidFill>
              <a:ln w="12700"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В пользу заявителей</c:v>
                </c:pt>
                <c:pt idx="1">
                  <c:v>Об отклонении заявлений</c:v>
                </c:pt>
              </c:strCache>
            </c:strRef>
          </c:cat>
          <c:val>
            <c:numRef>
              <c:f>Лист1!$B$2:$B$3</c:f>
              <c:numCache>
                <c:formatCode>_-* #\ ##0\ _₽_-;\-* #\ ##0\ _₽_-;_-* "-"??\ _₽_-;_-@_-</c:formatCode>
                <c:ptCount val="2"/>
                <c:pt idx="0">
                  <c:v>53.2</c:v>
                </c:pt>
                <c:pt idx="1">
                  <c:v>46.8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9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89.3</c:v>
                </c:pt>
                <c:pt idx="1">
                  <c:v>10.7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270340081674404E-2"/>
          <c:y val="1.5628007018735495E-2"/>
          <c:w val="0.94348291924680217"/>
          <c:h val="0.980137301991606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270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rgbClr val="006FB8"/>
              </a:solidFill>
              <a:ln w="12700"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В пользу заявителей</c:v>
                </c:pt>
                <c:pt idx="1">
                  <c:v>Об отклонении заявлений</c:v>
                </c:pt>
              </c:strCache>
            </c:strRef>
          </c:cat>
          <c:val>
            <c:numRef>
              <c:f>Лист1!$B$2:$B$3</c:f>
              <c:numCache>
                <c:formatCode>_-* #\ ##0\ _₽_-;\-* #\ ##0\ _₽_-;_-* "-"??\ _₽_-;_-@_-</c:formatCode>
                <c:ptCount val="2"/>
                <c:pt idx="0">
                  <c:v>84.7</c:v>
                </c:pt>
                <c:pt idx="1">
                  <c:v>15.3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9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88.6</c:v>
                </c:pt>
                <c:pt idx="1">
                  <c:v>11.4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5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7ABE4C"/>
            </a:solidFill>
          </c:spPr>
          <c:invertIfNegative val="0"/>
          <c:dLbls>
            <c:dLbl>
              <c:idx val="0"/>
              <c:layout>
                <c:manualLayout>
                  <c:x val="5.3572576884779741E-3"/>
                  <c:y val="-0.19930069930069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3428073590569153E-16"/>
                  <c:y val="-0.433070076287195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2">
                        <a:lumMod val="10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Лист1!$U$5:$V$5</c:f>
              <c:strCache>
                <c:ptCount val="2"/>
                <c:pt idx="0">
                  <c:v>на 01.01.2017</c:v>
                </c:pt>
                <c:pt idx="1">
                  <c:v>на 01.07.2017</c:v>
                </c:pt>
              </c:strCache>
            </c:strRef>
          </c:cat>
          <c:val>
            <c:numRef>
              <c:f>Лист1!$U$20:$V$20</c:f>
              <c:numCache>
                <c:formatCode>#,##0</c:formatCode>
                <c:ptCount val="2"/>
                <c:pt idx="0">
                  <c:v>26937</c:v>
                </c:pt>
                <c:pt idx="1">
                  <c:v>32241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463408"/>
        <c:axId val="45463968"/>
      </c:barChart>
      <c:catAx>
        <c:axId val="4546340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45463968"/>
        <c:crosses val="autoZero"/>
        <c:auto val="1"/>
        <c:lblAlgn val="ctr"/>
        <c:lblOffset val="100"/>
        <c:noMultiLvlLbl val="0"/>
      </c:catAx>
      <c:valAx>
        <c:axId val="4546396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454634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96FC5-BAA7-4BA0-BBDF-86BF95146BC8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A5C221-F283-4B27-853E-ABD975FF6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12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73638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C3914E-F574-4736-80D2-B1CDF66386F2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490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9358" indent="-284369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37472" indent="-227494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92460" indent="-227494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47449" indent="-227494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02440" indent="-2274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57427" indent="-2274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12416" indent="-2274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67405" indent="-227494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4CE5DC-CCE8-49C7-A83A-936C4AD0F38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23185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72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65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98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310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13840" y="1"/>
            <a:ext cx="7630160" cy="741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66660" y="6168337"/>
            <a:ext cx="948690" cy="3533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8C5690C-A273-47D1-BD6D-5226EDB753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0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rgbClr val="006FB8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hyperlink" Target="http://pkk5.rosreestr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13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chart" Target="../charts/chart6.xml"/><Relationship Id="rId5" Type="http://schemas.openxmlformats.org/officeDocument/2006/relationships/chart" Target="../charts/chart2.xml"/><Relationship Id="rId15" Type="http://schemas.openxmlformats.org/officeDocument/2006/relationships/image" Target="../media/image12.png"/><Relationship Id="rId10" Type="http://schemas.openxmlformats.org/officeDocument/2006/relationships/chart" Target="../charts/chart5.xml"/><Relationship Id="rId4" Type="http://schemas.openxmlformats.org/officeDocument/2006/relationships/chart" Target="../charts/chart1.xml"/><Relationship Id="rId9" Type="http://schemas.openxmlformats.org/officeDocument/2006/relationships/chart" Target="../charts/chart4.xml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package" Target="../embeddings/_____Microsoft_Excel7.xls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93366" y="6372036"/>
            <a:ext cx="3157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Великий Новгород, </a:t>
            </a:r>
            <a:r>
              <a:rPr lang="ru-RU" sz="16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</a:t>
            </a:r>
            <a:endParaRPr lang="ru-RU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0016" y="5565380"/>
            <a:ext cx="53871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Литвинцев Константин Александрович</a:t>
            </a:r>
            <a:r>
              <a:rPr lang="ru-RU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b="1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директор ФГБУ «ФКП Росреестра»</a:t>
            </a:r>
            <a:endParaRPr lang="ru-RU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536" y="2060848"/>
            <a:ext cx="8352928" cy="211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14000"/>
              </a:lnSpc>
            </a:pP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ПРАКТИКА ВНЕДРЕНИЯ ЦЕЛЕВОЙ МОДЕЛИ</a:t>
            </a:r>
            <a:endParaRPr lang="ru-RU" sz="2200" dirty="0" smtClean="0">
              <a:solidFill>
                <a:srgbClr val="0070C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>
              <a:lnSpc>
                <a:spcPct val="114000"/>
              </a:lnSpc>
            </a:pP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sz="2200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ПОСТАНОВКА </a:t>
            </a: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 </a:t>
            </a:r>
            <a:r>
              <a:rPr lang="ru-RU" sz="2200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КАДАСТРОВЫЙ </a:t>
            </a: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УЧЕТ</a:t>
            </a: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» </a:t>
            </a: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–</a:t>
            </a:r>
          </a:p>
          <a:p>
            <a:pPr algn="ctr">
              <a:lnSpc>
                <a:spcPct val="114000"/>
              </a:lnSpc>
            </a:pP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</a:t>
            </a: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РЕГИОНАХ </a:t>
            </a:r>
            <a:r>
              <a:rPr lang="ru-RU" sz="2200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СЕВЕРО-ЗАПАДНОГО ФЕДЕРАЛЬНОГО ОКРУГА</a:t>
            </a:r>
            <a:endParaRPr lang="ru-RU" sz="2200" dirty="0">
              <a:solidFill>
                <a:srgbClr val="0070C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79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0" y="4669557"/>
            <a:ext cx="9144000" cy="5539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1727200" y="2279801"/>
            <a:ext cx="568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 dirty="0" smtClean="0">
                <a:solidFill>
                  <a:srgbClr val="0070C0"/>
                </a:solidFill>
                <a:latin typeface="Segoe UI" pitchFamily="34" charset="0"/>
                <a:cs typeface="Segoe UI" pitchFamily="34" charset="0"/>
              </a:rPr>
              <a:t>СПАСИБО ЗА ВНИМАНИЕ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45857" y="4629977"/>
            <a:ext cx="30522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u="sng" spc="120" dirty="0" err="1" smtClean="0">
                <a:solidFill>
                  <a:srgbClr val="0563C1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  <a:hlinkClick r:id="rId4"/>
              </a:rPr>
              <a:t>kadastr</a:t>
            </a:r>
            <a:r>
              <a:rPr lang="ru-RU" sz="3000" u="sng" spc="120" dirty="0" smtClean="0">
                <a:solidFill>
                  <a:srgbClr val="0563C1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  <a:hlinkClick r:id="rId4"/>
              </a:rPr>
              <a:t>.</a:t>
            </a:r>
            <a:r>
              <a:rPr lang="ru-RU" sz="3000" u="sng" spc="120" dirty="0" err="1" smtClean="0">
                <a:solidFill>
                  <a:srgbClr val="0563C1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  <a:hlinkClick r:id="rId4"/>
              </a:rPr>
              <a:t>ru</a:t>
            </a:r>
            <a:endParaRPr lang="ru-RU" sz="3000" spc="12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653" y="5016749"/>
            <a:ext cx="343490" cy="37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6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921256" y="4534374"/>
            <a:ext cx="6058841" cy="1401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1256" y="3318966"/>
            <a:ext cx="6058841" cy="1178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924354" y="1224234"/>
            <a:ext cx="6055743" cy="20576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Ответственное сотрудничество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2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40" y="1726533"/>
            <a:ext cx="531427" cy="93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243" y="3468025"/>
            <a:ext cx="495734" cy="93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226" y="4745876"/>
            <a:ext cx="771333" cy="936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89052" y="4542044"/>
            <a:ext cx="5991046" cy="1280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достижение показателей по электронным услугам </a:t>
            </a: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 межведомственному </a:t>
            </a: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взаимодействию</a:t>
            </a:r>
          </a:p>
          <a:p>
            <a:pPr marL="171450" indent="-1714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количества отрицательных решений </a:t>
            </a: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 осуществлении </a:t>
            </a: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кадастрового учета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1731" y="881067"/>
            <a:ext cx="2115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ABE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ОТВЕТСТВЕННЫЕ</a:t>
            </a:r>
            <a:endParaRPr lang="ru-RU" b="1" dirty="0">
              <a:solidFill>
                <a:srgbClr val="7ABE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81175" y="886640"/>
            <a:ext cx="1739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ABE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ПОКАЗАТЕЛИ</a:t>
            </a:r>
            <a:endParaRPr lang="ru-RU" b="1" dirty="0">
              <a:solidFill>
                <a:srgbClr val="7ABE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9052" y="1217195"/>
            <a:ext cx="5991045" cy="2086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</a:t>
            </a: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документов территориального планирования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наполнение ЕГРН </a:t>
            </a: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сведениями о границах административно-территориальных образований и земельных участков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</a:t>
            </a: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сроков утверждения схемы расположения земельного участка, присвоения адреса </a:t>
            </a: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объекту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доли услуг</a:t>
            </a: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оказываемых в </a:t>
            </a: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МФЦ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9861" y="3644644"/>
            <a:ext cx="3942920" cy="585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сокращение сроков подготовки </a:t>
            </a:r>
            <a:r>
              <a:rPr lang="ru-RU" sz="1400" dirty="0" smtClean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межевого </a:t>
            </a:r>
            <a:r>
              <a:rPr lang="ru-RU" sz="1400" dirty="0"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технического планов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11" y="4745876"/>
            <a:ext cx="531427" cy="936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11" y="3471732"/>
            <a:ext cx="531427" cy="936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62314" y="3505456"/>
            <a:ext cx="5469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ABE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endParaRPr lang="ru-RU" sz="4000" b="1" dirty="0">
              <a:solidFill>
                <a:srgbClr val="7ABE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62314" y="4745876"/>
            <a:ext cx="5469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ABE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endParaRPr lang="ru-RU" sz="4000" b="1" dirty="0">
              <a:solidFill>
                <a:srgbClr val="7ABE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4650" y="1224234"/>
            <a:ext cx="2265806" cy="2057644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24650" y="3318967"/>
            <a:ext cx="2265806" cy="1178319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24650" y="4534375"/>
            <a:ext cx="2265806" cy="1401604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43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4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79" y="822715"/>
            <a:ext cx="8307847" cy="43960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 – сведения о границах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3</a:t>
            </a:fld>
            <a:endParaRPr lang="ru-RU"/>
          </a:p>
        </p:txBody>
      </p:sp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066125"/>
              </p:ext>
            </p:extLst>
          </p:nvPr>
        </p:nvGraphicFramePr>
        <p:xfrm>
          <a:off x="482115" y="3263516"/>
          <a:ext cx="2271828" cy="2158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48236782"/>
              </p:ext>
            </p:extLst>
          </p:nvPr>
        </p:nvGraphicFramePr>
        <p:xfrm>
          <a:off x="944335" y="3752850"/>
          <a:ext cx="1911122" cy="1746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34248" y="5493890"/>
            <a:ext cx="2889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441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ГРАНИЦЫ МЕЖДУ СУБЪЕКТАМИ</a:t>
            </a:r>
          </a:p>
          <a:p>
            <a:pPr algn="ctr"/>
            <a:r>
              <a:rPr lang="ru-RU" sz="1400" dirty="0" smtClean="0">
                <a:solidFill>
                  <a:srgbClr val="FF441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РОССИЙСКОЙ ФЕДЕРАЦИИ</a:t>
            </a:r>
            <a:endParaRPr lang="ru-RU" sz="1400" dirty="0">
              <a:solidFill>
                <a:srgbClr val="FF441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2463" y="2639895"/>
            <a:ext cx="1016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РОССИЯ</a:t>
            </a:r>
            <a:endParaRPr lang="ru-RU" sz="1600" b="1" dirty="0">
              <a:solidFill>
                <a:srgbClr val="006FB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1199" y="4931642"/>
            <a:ext cx="682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СЗФО</a:t>
            </a:r>
            <a:endParaRPr lang="ru-RU" sz="1400" b="1" dirty="0">
              <a:solidFill>
                <a:srgbClr val="7030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35" y="2961545"/>
            <a:ext cx="536494" cy="31701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713" y="5213125"/>
            <a:ext cx="371888" cy="225572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3273431" y="4694279"/>
            <a:ext cx="2705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441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ГРАНИЦЫ МУНИЦИПАЛЬНЫХ</a:t>
            </a:r>
          </a:p>
          <a:p>
            <a:pPr algn="ctr"/>
            <a:r>
              <a:rPr lang="ru-RU" sz="1400" dirty="0" smtClean="0">
                <a:solidFill>
                  <a:srgbClr val="FF441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ОБРАЗОВАНИЙ</a:t>
            </a:r>
            <a:endParaRPr lang="ru-RU" sz="1400" dirty="0">
              <a:solidFill>
                <a:srgbClr val="FF441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7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612531"/>
              </p:ext>
            </p:extLst>
          </p:nvPr>
        </p:nvGraphicFramePr>
        <p:xfrm>
          <a:off x="3369065" y="2513789"/>
          <a:ext cx="2271828" cy="2158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8" name="Диаграмма 77"/>
          <p:cNvGraphicFramePr/>
          <p:nvPr>
            <p:extLst>
              <p:ext uri="{D42A27DB-BD31-4B8C-83A1-F6EECF244321}">
                <p14:modId xmlns:p14="http://schemas.microsoft.com/office/powerpoint/2010/main" val="508122880"/>
              </p:ext>
            </p:extLst>
          </p:nvPr>
        </p:nvGraphicFramePr>
        <p:xfrm>
          <a:off x="3831285" y="3003123"/>
          <a:ext cx="1911122" cy="1746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3719413" y="1890168"/>
            <a:ext cx="1016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РОССИЯ</a:t>
            </a:r>
            <a:endParaRPr lang="ru-RU" sz="1600" b="1" dirty="0">
              <a:solidFill>
                <a:srgbClr val="006FB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328149" y="4181915"/>
            <a:ext cx="682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СЗФО</a:t>
            </a:r>
            <a:endParaRPr lang="ru-RU" sz="1400" b="1" dirty="0">
              <a:solidFill>
                <a:srgbClr val="7030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55139" y="4045682"/>
            <a:ext cx="2223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441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ГРАНИЦЫ НАСЕЛЕННЫХ</a:t>
            </a:r>
          </a:p>
          <a:p>
            <a:pPr algn="ctr"/>
            <a:r>
              <a:rPr lang="ru-RU" sz="1400" dirty="0" smtClean="0">
                <a:solidFill>
                  <a:srgbClr val="FF441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ПУНКТОВ</a:t>
            </a:r>
            <a:endParaRPr lang="ru-RU" sz="1400" dirty="0">
              <a:solidFill>
                <a:srgbClr val="FF441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8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024626"/>
              </p:ext>
            </p:extLst>
          </p:nvPr>
        </p:nvGraphicFramePr>
        <p:xfrm>
          <a:off x="6279136" y="1822102"/>
          <a:ext cx="2271828" cy="2158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85" name="Диаграмма 84"/>
          <p:cNvGraphicFramePr/>
          <p:nvPr>
            <p:extLst>
              <p:ext uri="{D42A27DB-BD31-4B8C-83A1-F6EECF244321}">
                <p14:modId xmlns:p14="http://schemas.microsoft.com/office/powerpoint/2010/main" val="821532483"/>
              </p:ext>
            </p:extLst>
          </p:nvPr>
        </p:nvGraphicFramePr>
        <p:xfrm>
          <a:off x="6741356" y="2311436"/>
          <a:ext cx="1911122" cy="1746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86" name="TextBox 85"/>
          <p:cNvSpPr txBox="1"/>
          <p:nvPr/>
        </p:nvSpPr>
        <p:spPr>
          <a:xfrm>
            <a:off x="6629484" y="1249281"/>
            <a:ext cx="10169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РОССИЯ</a:t>
            </a:r>
            <a:endParaRPr lang="ru-RU" sz="1600" b="1" dirty="0">
              <a:solidFill>
                <a:srgbClr val="006FB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238220" y="3490228"/>
            <a:ext cx="682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СЗФО</a:t>
            </a:r>
            <a:endParaRPr lang="ru-RU" sz="1400" b="1" dirty="0">
              <a:solidFill>
                <a:srgbClr val="7030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210904" y="5309439"/>
            <a:ext cx="3769927" cy="652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6000"/>
            <a:r>
              <a:rPr lang="ru-RU" sz="16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ДОЛЯ ГРАНИЦ, СВЕДЕНИЯ О КОТОРЫХ ВНЕСЕНЫ В ЕГРН</a:t>
            </a:r>
            <a:endParaRPr lang="ru-RU" sz="16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2" name="Рисунок 9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360" y="2213082"/>
            <a:ext cx="695004" cy="323116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356" y="1560336"/>
            <a:ext cx="658425" cy="323116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371" y="4456116"/>
            <a:ext cx="457240" cy="225572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278" y="3777520"/>
            <a:ext cx="457240" cy="2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7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709420"/>
              </p:ext>
            </p:extLst>
          </p:nvPr>
        </p:nvGraphicFramePr>
        <p:xfrm>
          <a:off x="5253491" y="794968"/>
          <a:ext cx="3467819" cy="1784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Границы </a:t>
            </a:r>
            <a:r>
              <a:rPr lang="ru-RU" sz="2800" dirty="0"/>
              <a:t>зон с особыми условиями использования территории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91511" y="2417660"/>
            <a:ext cx="16303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</a:t>
            </a:r>
            <a:r>
              <a:rPr lang="ru-RU" sz="1400" b="1" dirty="0" err="1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янв</a:t>
            </a:r>
            <a:r>
              <a:rPr lang="ru-RU" sz="1400" b="1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2017</a:t>
            </a:r>
            <a:endParaRPr lang="ru-RU" sz="1400" b="1" dirty="0">
              <a:solidFill>
                <a:srgbClr val="006FB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5390" y="2425520"/>
            <a:ext cx="1439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июля 2017</a:t>
            </a:r>
            <a:endParaRPr lang="ru-RU" sz="1400" b="1" dirty="0">
              <a:solidFill>
                <a:srgbClr val="006FB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729959"/>
              </p:ext>
            </p:extLst>
          </p:nvPr>
        </p:nvGraphicFramePr>
        <p:xfrm>
          <a:off x="419100" y="2867025"/>
          <a:ext cx="8096250" cy="324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Лист" r:id="rId4" imgW="7543679" imgH="3025212" progId="Excel.Sheet.12">
                  <p:embed/>
                </p:oleObj>
              </mc:Choice>
              <mc:Fallback>
                <p:oleObj name="Лист" r:id="rId4" imgW="7543679" imgH="30252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" y="2867025"/>
                        <a:ext cx="8096250" cy="324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356" y="1189305"/>
            <a:ext cx="685548" cy="323186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 flipV="1">
            <a:off x="6607836" y="1242592"/>
            <a:ext cx="741872" cy="697350"/>
          </a:xfrm>
          <a:prstGeom prst="straightConnector1">
            <a:avLst/>
          </a:prstGeom>
          <a:ln w="25400">
            <a:solidFill>
              <a:srgbClr val="FF441F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19101" y="862642"/>
            <a:ext cx="8096250" cy="1932316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60260" y="1252145"/>
            <a:ext cx="48819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 ПЕРВОЕ ПОЛУГОДИЕ В ЕГРН ВНЕСЕНЫ СВЕДЕНИЯ О </a:t>
            </a:r>
            <a:r>
              <a:rPr lang="ru-RU" sz="1600" b="1" dirty="0" smtClean="0">
                <a:solidFill>
                  <a:srgbClr val="7030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5 304 </a:t>
            </a:r>
            <a:r>
              <a:rPr lang="ru-RU" sz="1600" dirty="0" smtClean="0">
                <a:solidFill>
                  <a:srgbClr val="7030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ГРАНИЦАХ ЗОН С ОСОБЫМИ УСЛОВИЯМИ ИСПОЛЬЗОВАНИЯ ТЕРРИТОРИИ В СЕВЕРО-ЗАПАДНОМ ФЕДЕРАЛЬНОМ ОКРУГЕ</a:t>
            </a:r>
            <a:endParaRPr lang="ru-RU" sz="1600" dirty="0">
              <a:solidFill>
                <a:srgbClr val="7030A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23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5</a:t>
            </a:fld>
            <a:endParaRPr lang="ru-RU"/>
          </a:p>
        </p:txBody>
      </p:sp>
      <p:pic>
        <p:nvPicPr>
          <p:cNvPr id="2050" name="Picture 2" descr="C:\Users\kotelnikovas\Desktop\Новая папка (2)\на завтра\леон\картинка 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1" b="620"/>
          <a:stretch/>
        </p:blipFill>
        <p:spPr bwMode="auto">
          <a:xfrm>
            <a:off x="153927" y="1348594"/>
            <a:ext cx="7938835" cy="466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Пересечения </a:t>
            </a:r>
            <a:r>
              <a:rPr lang="ru-RU" dirty="0"/>
              <a:t>границ населенного пункта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</a:t>
            </a:r>
            <a:r>
              <a:rPr lang="ru-RU" dirty="0" smtClean="0"/>
              <a:t> </a:t>
            </a:r>
            <a:r>
              <a:rPr lang="ru-RU" dirty="0"/>
              <a:t>земельных участков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170" y="921440"/>
            <a:ext cx="86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ПСКОВСКАЯ </a:t>
            </a:r>
            <a:r>
              <a:rPr lang="ru-RU" sz="1400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ОБЛАСТЬ, КУНЬИНСКИЙ РАЙОН, ДЕР. </a:t>
            </a:r>
            <a:r>
              <a:rPr lang="ru-RU" sz="1400" dirty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МИХАЙЛОВСКОЕ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824" y="3985697"/>
            <a:ext cx="1780186" cy="18411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22360" y="921440"/>
            <a:ext cx="2931140" cy="2691491"/>
          </a:xfrm>
          <a:prstGeom prst="rect">
            <a:avLst/>
          </a:prstGeom>
          <a:solidFill>
            <a:srgbClr val="FF4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951" y="958969"/>
            <a:ext cx="2836667" cy="2602509"/>
          </a:xfrm>
          <a:prstGeom prst="rect">
            <a:avLst/>
          </a:prstGeom>
        </p:spPr>
      </p:pic>
      <p:cxnSp>
        <p:nvCxnSpPr>
          <p:cNvPr id="12" name="Соединительная линия уступом 11"/>
          <p:cNvCxnSpPr/>
          <p:nvPr/>
        </p:nvCxnSpPr>
        <p:spPr>
          <a:xfrm flipV="1">
            <a:off x="5433060" y="3605311"/>
            <a:ext cx="2054870" cy="920969"/>
          </a:xfrm>
          <a:prstGeom prst="bentConnector2">
            <a:avLst/>
          </a:prstGeom>
          <a:ln w="50800">
            <a:solidFill>
              <a:srgbClr val="FF44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884" y="1250781"/>
            <a:ext cx="752475" cy="231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9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6</a:t>
            </a:fld>
            <a:endParaRPr lang="ru-RU"/>
          </a:p>
        </p:txBody>
      </p:sp>
      <p:pic>
        <p:nvPicPr>
          <p:cNvPr id="8194" name="Picture 2" descr="C:\Users\kotelnikovas\Desktop\Новая папка (2)\на завтра\леон\картинка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32" y="1310554"/>
            <a:ext cx="8065459" cy="477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Линейный объект без охранной зоны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2170" y="921440"/>
            <a:ext cx="86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КАЛИНИНГРАДСКАЯ ОБЛАСТЬ, ЗЕЛЕНОГРАДСКИЙ РАЙОН, ПОС. СОСНОВКА</a:t>
            </a:r>
            <a:endParaRPr lang="ru-RU" sz="1400" dirty="0">
              <a:solidFill>
                <a:srgbClr val="006FB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97355" y="4041869"/>
            <a:ext cx="1613140" cy="29204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ГАЗОПРОВОД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" y="3027865"/>
            <a:ext cx="7342038" cy="157566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96896" y="2735823"/>
            <a:ext cx="3267456" cy="29204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ОХРАННАЯ ЗОНА (ОТСУТСТВУЕТ)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008204" y="3027865"/>
            <a:ext cx="367581" cy="469715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45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Лучшие </a:t>
            </a:r>
            <a:r>
              <a:rPr lang="ru-RU" dirty="0" smtClean="0"/>
              <a:t>практики – границы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7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94" y="1371600"/>
            <a:ext cx="1941323" cy="2130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124" y="1207125"/>
            <a:ext cx="2655307" cy="22949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5330" y="3505262"/>
            <a:ext cx="2830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ABE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ТАМБОВСКАЯ ОБЛАСТЬ</a:t>
            </a:r>
            <a:endParaRPr lang="ru-RU" dirty="0">
              <a:solidFill>
                <a:srgbClr val="7ABE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6908" y="3505262"/>
            <a:ext cx="2656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7ABE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ТЮМЕНСКАЯ ОБЛАСТЬ</a:t>
            </a:r>
            <a:endParaRPr lang="ru-RU" dirty="0">
              <a:solidFill>
                <a:srgbClr val="7ABE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848" y="1669064"/>
            <a:ext cx="2031843" cy="1487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30" y="4197982"/>
            <a:ext cx="2247242" cy="53000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5330" y="4727991"/>
            <a:ext cx="3515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д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оля границ муниципальных</a:t>
            </a: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образований, сведения о которых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одержатся в ЕГРН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4926" y="4727991"/>
            <a:ext cx="3515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д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оля границ населенных пунктов, сведения о которых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одержатся в ЕГРН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38" y="4197982"/>
            <a:ext cx="927516" cy="530009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133860" y="1500995"/>
            <a:ext cx="2581066" cy="1828800"/>
          </a:xfrm>
          <a:prstGeom prst="rect">
            <a:avLst/>
          </a:prstGeom>
          <a:noFill/>
          <a:ln w="25400">
            <a:solidFill>
              <a:srgbClr val="FF441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64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4320" y="1422760"/>
            <a:ext cx="8656320" cy="42695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решения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8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6720" y="1507660"/>
            <a:ext cx="837184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Комплексные кадастровые работы</a:t>
            </a:r>
          </a:p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Кадастровые работы в отношении объектов в федеральной, государственной и муниципальной собственности</a:t>
            </a:r>
          </a:p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Исправление реестровых ошибок</a:t>
            </a:r>
          </a:p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Землеустроительные работы</a:t>
            </a:r>
          </a:p>
          <a:p>
            <a:pPr marL="285750" indent="-28575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Установление границ зон с особыми условиями использования территории</a:t>
            </a:r>
            <a:endParaRPr lang="ru-RU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6109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/>
            <a:r>
              <a:rPr lang="ru-RU" sz="2400" b="1" dirty="0" smtClean="0">
                <a:solidFill>
                  <a:srgbClr val="7ABE4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Инструменты решения накопившихся проблем:</a:t>
            </a:r>
            <a:endParaRPr lang="ru-RU" sz="2400" b="1" dirty="0">
              <a:solidFill>
                <a:srgbClr val="7ABE4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46" y="1554254"/>
            <a:ext cx="360000" cy="36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46" y="2126544"/>
            <a:ext cx="360000" cy="36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30" y="3020431"/>
            <a:ext cx="360000" cy="36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46" y="3584835"/>
            <a:ext cx="360000" cy="36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24" y="4149239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21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703213" y="1327301"/>
            <a:ext cx="6264000" cy="338554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3234906" y="25878"/>
            <a:ext cx="584008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r">
              <a:defRPr sz="2900" b="1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2500" dirty="0"/>
              <a:t>Комплексные кадастровые работы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1784" y="1327301"/>
            <a:ext cx="2414666" cy="338554"/>
          </a:xfrm>
          <a:prstGeom prst="rect">
            <a:avLst/>
          </a:prstGeom>
          <a:solidFill>
            <a:srgbClr val="54824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 ПРОВЕДЕНИЯ</a:t>
            </a:r>
            <a:endParaRPr lang="ru-RU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02830" y="1327301"/>
            <a:ext cx="6064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ПОСЛЕ ПРОВЕДЕНИЯ</a:t>
            </a:r>
            <a:endParaRPr lang="ru-RU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566660" y="6168337"/>
            <a:ext cx="948690" cy="353377"/>
          </a:xfrm>
        </p:spPr>
        <p:txBody>
          <a:bodyPr/>
          <a:lstStyle/>
          <a:p>
            <a:fld id="{F8C5690C-A273-47D1-BD6D-5226EDB75352}" type="slidenum">
              <a:rPr lang="ru-RU" smtClean="0"/>
              <a:t>9</a:t>
            </a:fld>
            <a:endParaRPr lang="ru-RU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82" y="1664134"/>
            <a:ext cx="2414667" cy="4393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trushaginany\Desktop\ККР\Для совещания 14-15 июня 2017\11 схем 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" t="2351" r="1807" b="1925"/>
          <a:stretch/>
        </p:blipFill>
        <p:spPr bwMode="auto">
          <a:xfrm>
            <a:off x="2703213" y="1665855"/>
            <a:ext cx="6264000" cy="43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71782" y="927846"/>
            <a:ext cx="86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ПЕРМСКИЙ КРАЙ</a:t>
            </a:r>
            <a:r>
              <a:rPr lang="ru-RU" sz="1400" dirty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sz="1400" dirty="0" smtClean="0">
                <a:solidFill>
                  <a:srgbClr val="006FB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ЧУСОВСКОЙ РАЙОН, СКАЛЬНИКОВСКОЕ С/П, П. СКАЛЬНЫЙ</a:t>
            </a:r>
            <a:endParaRPr lang="ru-RU" sz="1400" dirty="0">
              <a:solidFill>
                <a:srgbClr val="006FB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54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5119</TotalTime>
  <Words>266</Words>
  <Application>Microsoft Office PowerPoint</Application>
  <PresentationFormat>Экран (4:3)</PresentationFormat>
  <Paragraphs>72</Paragraphs>
  <Slides>10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Segoe UI</vt:lpstr>
      <vt:lpstr>Times New Roman</vt:lpstr>
      <vt:lpstr>Wingdings</vt:lpstr>
      <vt:lpstr>Тема Office</vt:lpstr>
      <vt:lpstr>Лист</vt:lpstr>
      <vt:lpstr>Презентация PowerPoint</vt:lpstr>
      <vt:lpstr>Ответственное сотрудничество</vt:lpstr>
      <vt:lpstr>Статистика – сведения о границах</vt:lpstr>
      <vt:lpstr>Границы зон с особыми условиями использования территории</vt:lpstr>
      <vt:lpstr>Пересечения границ населенного пункта  и земельных участков</vt:lpstr>
      <vt:lpstr>Линейный объект без охранной зоны</vt:lpstr>
      <vt:lpstr>Лучшие практики – границы</vt:lpstr>
      <vt:lpstr>Пути решения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Леоненко Алексей Владимирович</dc:creator>
  <cp:lastModifiedBy>Ганина Дина Александровна</cp:lastModifiedBy>
  <cp:revision>470</cp:revision>
  <dcterms:created xsi:type="dcterms:W3CDTF">2017-02-03T07:25:30Z</dcterms:created>
  <dcterms:modified xsi:type="dcterms:W3CDTF">2017-07-19T06:47:32Z</dcterms:modified>
</cp:coreProperties>
</file>